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71" r:id="rId4"/>
    <p:sldId id="268" r:id="rId5"/>
    <p:sldId id="274" r:id="rId6"/>
    <p:sldId id="272" r:id="rId7"/>
    <p:sldId id="273" r:id="rId8"/>
    <p:sldId id="270" r:id="rId9"/>
    <p:sldId id="27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48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7" Type="http://schemas.openxmlformats.org/officeDocument/2006/relationships/image" Target="../media/image11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5D409D-BEE8-FF42-804D-82D62BB00735}"/>
              </a:ext>
            </a:extLst>
          </p:cNvPr>
          <p:cNvSpPr txBox="1"/>
          <p:nvPr/>
        </p:nvSpPr>
        <p:spPr>
          <a:xfrm>
            <a:off x="567559" y="536027"/>
            <a:ext cx="976411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2.1 DOF of a Rigid Body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2.2 DOF of a Robot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2.3 C-space Topology and Representation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2.4 Configuration and Velocity Constraints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2.5 Task Space and Workspace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independent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holonomic constraints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on                  reduce an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-dim C-space to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n−k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Pfaffian constraints are constraints on velocity: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If velocity constraints can be integrated to equivalent configuration constraints, they are holonomic.  If not, they are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nonholonomic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they reduce the dimension of the feasible velocities, but not the dimension of the C-space.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Determining if constraints are holonomic or nonholonomic is sometimes difficult (Chapter 13).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BCA443-F763-994F-8409-FC7CE88CE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627" y="1989711"/>
            <a:ext cx="3222283" cy="13055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FB7D64-AAEE-2144-A077-20F1A4BF5F5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65009" y="3507648"/>
            <a:ext cx="1366126" cy="4071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F2860B-F548-F540-9A2B-5B6287ECB57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59348" y="1332599"/>
            <a:ext cx="1364392" cy="3329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07FA24-A466-1044-A444-8BEF12C6FCC3}"/>
              </a:ext>
            </a:extLst>
          </p:cNvPr>
          <p:cNvSpPr txBox="1"/>
          <p:nvPr/>
        </p:nvSpPr>
        <p:spPr>
          <a:xfrm>
            <a:off x="7201910" y="2404241"/>
            <a:ext cx="10208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0</a:t>
            </a:r>
          </a:p>
        </p:txBody>
      </p:sp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 space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the space in which a task is most naturally represented.  It is independent of a robot.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workspace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usually a specification of the reachable space by a robot (or its wrist, or end-effector).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Often defined in terms of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translational positions only.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Sometimes the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dexterous workspace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the set of translational positions that can be reached with arbitrary orientation.    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566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5F4FB9-387F-EC4C-B08E-6BFACEBE3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A1F36B-92B9-2340-9141-0179F7222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F2FDF-CC7B-3142-A563-6BA7A0F6A89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3194" y="334516"/>
            <a:ext cx="4617720" cy="25462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E13F00-0C20-E544-B18C-48E9BEA74AE3}"/>
              </a:ext>
            </a:extLst>
          </p:cNvPr>
          <p:cNvSpPr txBox="1"/>
          <p:nvPr/>
        </p:nvSpPr>
        <p:spPr>
          <a:xfrm>
            <a:off x="-92219" y="3013501"/>
            <a:ext cx="72486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3R planar robot has its endpoint pinned by a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revolute joint, making a four-bar linkage.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37CFBB-2555-5B4D-B32A-BCA3E5939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05" y="4095653"/>
            <a:ext cx="6680499" cy="10457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C77E0D-2897-B549-AC20-E12B9C77B5DE}"/>
              </a:ext>
            </a:extLst>
          </p:cNvPr>
          <p:cNvSpPr txBox="1"/>
          <p:nvPr/>
        </p:nvSpPr>
        <p:spPr>
          <a:xfrm>
            <a:off x="7585209" y="836382"/>
            <a:ext cx="433644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does the C-space look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like embedded 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Symbol" pitchFamily="2" charset="2"/>
                <a:cs typeface="Times New Roman" panose="02020603050405020304" pitchFamily="18" charset="0"/>
              </a:rPr>
              <a:t>q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i="1" dirty="0">
                <a:latin typeface="Symbol" pitchFamily="2" charset="2"/>
                <a:cs typeface="Times New Roman" panose="02020603050405020304" pitchFamily="18" charset="0"/>
              </a:rPr>
              <a:t>q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i="1" dirty="0">
                <a:latin typeface="Symbol" pitchFamily="2" charset="2"/>
                <a:cs typeface="Times New Roman" panose="02020603050405020304" pitchFamily="18" charset="0"/>
              </a:rPr>
              <a:t>q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i="1" dirty="0">
                <a:latin typeface="Symbol" pitchFamily="2" charset="2"/>
                <a:cs typeface="Times New Roman" panose="02020603050405020304" pitchFamily="18" charset="0"/>
              </a:rPr>
              <a:t>q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could be an explicit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parameterization?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B02601-28FC-F741-8B8A-F81CD63B0264}"/>
              </a:ext>
            </a:extLst>
          </p:cNvPr>
          <p:cNvSpPr txBox="1"/>
          <p:nvPr/>
        </p:nvSpPr>
        <p:spPr>
          <a:xfrm>
            <a:off x="1786296" y="5438754"/>
            <a:ext cx="34916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“loop-closure” equations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505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35D9F74-9E7C-E94E-8210-6B40F6525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B44456-91EB-1241-AA61-CFAE81011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942F0D-D585-BB46-A55F-A6F8DF460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308" y="1660993"/>
            <a:ext cx="4851400" cy="2819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E9098C-F8AB-B24B-88D6-61DD29B41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563" y="4713476"/>
            <a:ext cx="2946400" cy="88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6D48A4-945E-8A47-83BC-66C83921EF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3251" y="1729562"/>
            <a:ext cx="4152900" cy="88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44C47B-6949-9B46-BAB8-6D3721803A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3251" y="3889212"/>
            <a:ext cx="3378200" cy="393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BF90FF-5F17-1F49-AFD0-9E9AC98BE9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3251" y="814424"/>
            <a:ext cx="2794000" cy="406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E3AA7E-D88E-A542-AD9F-2CA6925A32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34771" y="809737"/>
            <a:ext cx="1409700" cy="431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A79D63-E809-4942-8F75-B964360289BC}"/>
              </a:ext>
            </a:extLst>
          </p:cNvPr>
          <p:cNvSpPr txBox="1"/>
          <p:nvPr/>
        </p:nvSpPr>
        <p:spPr>
          <a:xfrm>
            <a:off x="793308" y="638355"/>
            <a:ext cx="4193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disk rolling upright on a plane</a:t>
            </a:r>
          </a:p>
        </p:txBody>
      </p:sp>
    </p:spTree>
    <p:extLst>
      <p:ext uri="{BB962C8B-B14F-4D97-AF65-F5344CB8AC3E}">
        <p14:creationId xmlns:p14="http://schemas.microsoft.com/office/powerpoint/2010/main" val="3445335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2C9C1A8-9D0F-A44B-9C10-0EC4D2699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20093E-5E5B-0A44-8576-00C273FFA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812E20-CF76-BC4D-8923-574CA0DC6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376" y="1127043"/>
            <a:ext cx="3027532" cy="2411309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EAA76AB-9FA1-F74E-93AB-E4558E4C9688}"/>
              </a:ext>
            </a:extLst>
          </p:cNvPr>
          <p:cNvGrpSpPr/>
          <p:nvPr/>
        </p:nvGrpSpPr>
        <p:grpSpPr>
          <a:xfrm>
            <a:off x="7978547" y="1419154"/>
            <a:ext cx="3705401" cy="2009846"/>
            <a:chOff x="6837680" y="670984"/>
            <a:chExt cx="5094111" cy="276309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17ED307-FEB5-164A-B363-44B39D10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54531" y="670984"/>
              <a:ext cx="2090423" cy="2058670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FA8DDCC-1F54-8444-9108-125C4A04E1A8}"/>
                </a:ext>
              </a:extLst>
            </p:cNvPr>
            <p:cNvCxnSpPr/>
            <p:nvPr/>
          </p:nvCxnSpPr>
          <p:spPr>
            <a:xfrm flipH="1">
              <a:off x="6837680" y="985520"/>
              <a:ext cx="1920240" cy="11379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79B5739-9D27-4347-A359-7EAA13F75A89}"/>
                </a:ext>
              </a:extLst>
            </p:cNvPr>
            <p:cNvCxnSpPr/>
            <p:nvPr/>
          </p:nvCxnSpPr>
          <p:spPr>
            <a:xfrm>
              <a:off x="6847840" y="2113280"/>
              <a:ext cx="3134360" cy="13157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9D030C9-8AC3-4C43-92EB-3CC9E431030F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>
              <a:off x="10544954" y="1700319"/>
              <a:ext cx="1386837" cy="6065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9A6A074-05E9-984F-940C-A7BFD2BBBBAD}"/>
                </a:ext>
              </a:extLst>
            </p:cNvPr>
            <p:cNvCxnSpPr/>
            <p:nvPr/>
          </p:nvCxnSpPr>
          <p:spPr>
            <a:xfrm flipH="1">
              <a:off x="9972040" y="2296160"/>
              <a:ext cx="1920240" cy="11379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5F2E3BA-8FA2-AF4C-BEA7-052019DD0D98}"/>
              </a:ext>
            </a:extLst>
          </p:cNvPr>
          <p:cNvGrpSpPr/>
          <p:nvPr/>
        </p:nvGrpSpPr>
        <p:grpSpPr>
          <a:xfrm>
            <a:off x="4549165" y="1384006"/>
            <a:ext cx="3012822" cy="1888472"/>
            <a:chOff x="531628" y="1384005"/>
            <a:chExt cx="3423684" cy="2146005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C16A95-8A2C-124C-969F-C7BD593C2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9910" y="1384005"/>
              <a:ext cx="2194153" cy="2146005"/>
            </a:xfrm>
            <a:prstGeom prst="rect">
              <a:avLst/>
            </a:prstGeom>
          </p:spPr>
        </p:pic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4809526-9915-D54C-8132-037592E30BF6}"/>
                </a:ext>
              </a:extLst>
            </p:cNvPr>
            <p:cNvCxnSpPr/>
            <p:nvPr/>
          </p:nvCxnSpPr>
          <p:spPr>
            <a:xfrm>
              <a:off x="531628" y="3530010"/>
              <a:ext cx="342368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C8DB9B8-3C27-644A-A07A-1CB9171CED3A}"/>
              </a:ext>
            </a:extLst>
          </p:cNvPr>
          <p:cNvSpPr txBox="1"/>
          <p:nvPr/>
        </p:nvSpPr>
        <p:spPr>
          <a:xfrm>
            <a:off x="4474736" y="3656585"/>
            <a:ext cx="34034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wheel rolling on a line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the plane of the page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C4547E-1960-D84E-A589-5022D66FE556}"/>
              </a:ext>
            </a:extLst>
          </p:cNvPr>
          <p:cNvSpPr txBox="1"/>
          <p:nvPr/>
        </p:nvSpPr>
        <p:spPr>
          <a:xfrm>
            <a:off x="777356" y="356285"/>
            <a:ext cx="10402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starting with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holonomic constraints,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nonholonomic constraints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3A6587-F12A-CE4A-9BFF-E72D988AC64D}"/>
              </a:ext>
            </a:extLst>
          </p:cNvPr>
          <p:cNvSpPr txBox="1"/>
          <p:nvPr/>
        </p:nvSpPr>
        <p:spPr>
          <a:xfrm>
            <a:off x="284829" y="3628260"/>
            <a:ext cx="382989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 a coin constrained to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stand upright on a plane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 a coin constrained to roll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upright on a plane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52B5A2-285E-5F4A-A13E-1538CCDE643E}"/>
              </a:ext>
            </a:extLst>
          </p:cNvPr>
          <p:cNvSpPr txBox="1"/>
          <p:nvPr/>
        </p:nvSpPr>
        <p:spPr>
          <a:xfrm>
            <a:off x="8415933" y="3592437"/>
            <a:ext cx="299793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 a sphere touching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a plane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 a sphere rolling on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a plane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67AE78-962D-8147-9B0E-C94C0EEAFA34}"/>
              </a:ext>
            </a:extLst>
          </p:cNvPr>
          <p:cNvSpPr txBox="1"/>
          <p:nvPr/>
        </p:nvSpPr>
        <p:spPr>
          <a:xfrm>
            <a:off x="7045019" y="1701763"/>
            <a:ext cx="819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D790E81-2425-684A-9632-B996E21DC372}"/>
              </a:ext>
            </a:extLst>
          </p:cNvPr>
          <p:cNvSpPr txBox="1"/>
          <p:nvPr/>
        </p:nvSpPr>
        <p:spPr>
          <a:xfrm>
            <a:off x="10534345" y="1203075"/>
            <a:ext cx="819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F3ADAB9-8360-2C44-A0BB-0DBF4BCC62EE}"/>
              </a:ext>
            </a:extLst>
          </p:cNvPr>
          <p:cNvSpPr txBox="1"/>
          <p:nvPr/>
        </p:nvSpPr>
        <p:spPr>
          <a:xfrm>
            <a:off x="2492745" y="1072958"/>
            <a:ext cx="819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6</a:t>
            </a:r>
          </a:p>
        </p:txBody>
      </p:sp>
    </p:spTree>
    <p:extLst>
      <p:ext uri="{BB962C8B-B14F-4D97-AF65-F5344CB8AC3E}">
        <p14:creationId xmlns:p14="http://schemas.microsoft.com/office/powerpoint/2010/main" val="3149999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B166F9F-C853-CB49-B78E-8DA2E3145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BF95FA-07CC-264A-81B4-AF8544C47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C30E6B-A008-D349-838A-B3B588CF4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029" y="461483"/>
            <a:ext cx="5886598" cy="27819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F7E629-41CA-0844-A777-15A6EF09FC49}"/>
              </a:ext>
            </a:extLst>
          </p:cNvPr>
          <p:cNvSpPr txBox="1"/>
          <p:nvPr/>
        </p:nvSpPr>
        <p:spPr>
          <a:xfrm>
            <a:off x="8036442" y="925751"/>
            <a:ext cx="32263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diff-drive mobile robot,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rolling without slipping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FD185E-FDB1-8D44-8C2C-7F81DD13D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5871" y="1926400"/>
            <a:ext cx="3017304" cy="46166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D6B3E8F-8B20-AA44-8C28-7EF47FF93B2C}"/>
              </a:ext>
            </a:extLst>
          </p:cNvPr>
          <p:cNvSpPr/>
          <p:nvPr/>
        </p:nvSpPr>
        <p:spPr>
          <a:xfrm>
            <a:off x="958675" y="3364051"/>
            <a:ext cx="95846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How many holonomic constraints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nonholonomic constraints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82641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B7330E3-31B9-224E-84A7-13A285848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27E651-3E08-8A43-931F-DF7F0BE84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B31895-A136-9D40-992A-158A83AB6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600" y="678180"/>
            <a:ext cx="5080000" cy="3733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E2095B-AC4D-CB4A-9757-7F67A8498B17}"/>
              </a:ext>
            </a:extLst>
          </p:cNvPr>
          <p:cNvSpPr txBox="1"/>
          <p:nvPr/>
        </p:nvSpPr>
        <p:spPr>
          <a:xfrm>
            <a:off x="2621280" y="4775200"/>
            <a:ext cx="67063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slice of a position-only workspace for a typical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6R robot (here, the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Mecademic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Meca500)</a:t>
            </a:r>
          </a:p>
        </p:txBody>
      </p:sp>
    </p:spTree>
    <p:extLst>
      <p:ext uri="{BB962C8B-B14F-4D97-AF65-F5344CB8AC3E}">
        <p14:creationId xmlns:p14="http://schemas.microsoft.com/office/powerpoint/2010/main" val="1956166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A271461-5249-6245-A4EA-C4CEB772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CD00AD-A135-D846-A5FF-7B8DC9170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CA77F-D29E-E543-A5E8-AD0074C59A49}"/>
              </a:ext>
            </a:extLst>
          </p:cNvPr>
          <p:cNvSpPr txBox="1"/>
          <p:nvPr/>
        </p:nvSpPr>
        <p:spPr>
          <a:xfrm>
            <a:off x="862642" y="948906"/>
            <a:ext cx="751199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Task spaces for: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manipulating a rigid object?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operating a laser pointer?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carrying a tray of glasses to keep them vertical?</a:t>
            </a:r>
          </a:p>
        </p:txBody>
      </p:sp>
    </p:spTree>
    <p:extLst>
      <p:ext uri="{BB962C8B-B14F-4D97-AF65-F5344CB8AC3E}">
        <p14:creationId xmlns:p14="http://schemas.microsoft.com/office/powerpoint/2010/main" val="599740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</TotalTime>
  <Words>456</Words>
  <Application>Microsoft Macintosh PowerPoint</Application>
  <PresentationFormat>Widescreen</PresentationFormat>
  <Paragraphs>99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95</cp:revision>
  <cp:lastPrinted>2020-09-17T14:07:13Z</cp:lastPrinted>
  <dcterms:created xsi:type="dcterms:W3CDTF">2020-09-16T15:38:21Z</dcterms:created>
  <dcterms:modified xsi:type="dcterms:W3CDTF">2020-11-24T00:14:51Z</dcterms:modified>
</cp:coreProperties>
</file>

<file path=docProps/thumbnail.jpeg>
</file>